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340" r:id="rId4"/>
    <p:sldId id="330" r:id="rId5"/>
    <p:sldId id="341" r:id="rId6"/>
    <p:sldId id="326" r:id="rId7"/>
    <p:sldId id="334" r:id="rId8"/>
    <p:sldId id="261" r:id="rId9"/>
    <p:sldId id="325" r:id="rId10"/>
    <p:sldId id="303" r:id="rId11"/>
    <p:sldId id="327" r:id="rId12"/>
    <p:sldId id="335" r:id="rId13"/>
    <p:sldId id="339" r:id="rId14"/>
    <p:sldId id="342" r:id="rId15"/>
    <p:sldId id="314" r:id="rId16"/>
    <p:sldId id="328" r:id="rId17"/>
    <p:sldId id="317" r:id="rId18"/>
    <p:sldId id="318" r:id="rId19"/>
    <p:sldId id="319" r:id="rId20"/>
    <p:sldId id="337" r:id="rId21"/>
    <p:sldId id="331" r:id="rId22"/>
    <p:sldId id="338" r:id="rId23"/>
    <p:sldId id="332" r:id="rId24"/>
    <p:sldId id="324" r:id="rId25"/>
    <p:sldId id="333" r:id="rId26"/>
    <p:sldId id="266" r:id="rId27"/>
  </p:sldIdLst>
  <p:sldSz cx="11430000" cy="6426200"/>
  <p:notesSz cx="6858000" cy="9144000"/>
  <p:embeddedFontLst>
    <p:embeddedFont>
      <p:font typeface="Abadi" panose="020B0604020104020204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 Coyle" initials="FC" lastIdx="4" clrIdx="0">
    <p:extLst>
      <p:ext uri="{19B8F6BF-5375-455C-9EA6-DF929625EA0E}">
        <p15:presenceInfo xmlns:p15="http://schemas.microsoft.com/office/powerpoint/2012/main" userId="S-1-5-21-338549912-1888826218-1794972483-1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A6A"/>
    <a:srgbClr val="A0F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9" autoAdjust="0"/>
    <p:restoredTop sz="94622" autoAdjust="0"/>
  </p:normalViewPr>
  <p:slideViewPr>
    <p:cSldViewPr>
      <p:cViewPr varScale="1">
        <p:scale>
          <a:sx n="102" d="100"/>
          <a:sy n="102" d="100"/>
        </p:scale>
        <p:origin x="6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7A18B-C0CA-4D64-9102-E3B29474540D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3ADBD-1819-41C4-8C8A-679EDFD0D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4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9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32114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363200" cy="114300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Abadi" panose="020B060402020202020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0363200" cy="3670300"/>
          </a:xfrm>
        </p:spPr>
        <p:txBody>
          <a:bodyPr/>
          <a:lstStyle>
            <a:lvl1pPr>
              <a:defRPr>
                <a:latin typeface="Abadi" panose="020B0604020202020204" charset="0"/>
              </a:defRPr>
            </a:lvl1pPr>
            <a:lvl2pPr>
              <a:defRPr>
                <a:latin typeface="Abadi" panose="020B0604020202020204" charset="0"/>
              </a:defRPr>
            </a:lvl2pPr>
            <a:lvl3pPr>
              <a:defRPr>
                <a:latin typeface="Abadi" panose="020B0604020202020204" charset="0"/>
              </a:defRPr>
            </a:lvl3pPr>
            <a:lvl4pPr>
              <a:defRPr>
                <a:latin typeface="Abadi" panose="020B0604020202020204" charset="0"/>
              </a:defRPr>
            </a:lvl4pPr>
            <a:lvl5pPr>
              <a:defRPr>
                <a:latin typeface="Abadi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EEAFC8-B2A9-4EB2-91E9-605BF3CD3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67405"/>
            <a:ext cx="11430000" cy="1054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287000" cy="114300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Abadi" panose="020B060402020202020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029200" cy="3800456"/>
          </a:xfrm>
        </p:spPr>
        <p:txBody>
          <a:bodyPr/>
          <a:lstStyle>
            <a:lvl1pPr>
              <a:defRPr sz="2800">
                <a:latin typeface="Abadi" panose="020B0604020202020204" charset="0"/>
              </a:defRPr>
            </a:lvl1pPr>
            <a:lvl2pPr>
              <a:defRPr sz="2400">
                <a:latin typeface="Abadi" panose="020B0604020202020204" charset="0"/>
              </a:defRPr>
            </a:lvl2pPr>
            <a:lvl3pPr>
              <a:defRPr sz="2000">
                <a:latin typeface="Abadi" panose="020B0604020202020204" charset="0"/>
              </a:defRPr>
            </a:lvl3pPr>
            <a:lvl4pPr>
              <a:defRPr sz="1800">
                <a:latin typeface="Abadi" panose="020B0604020202020204" charset="0"/>
              </a:defRPr>
            </a:lvl4pPr>
            <a:lvl5pPr>
              <a:defRPr sz="1800">
                <a:latin typeface="Abadi" panose="020B060402020202020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1"/>
            <a:ext cx="5029200" cy="3800455"/>
          </a:xfrm>
        </p:spPr>
        <p:txBody>
          <a:bodyPr/>
          <a:lstStyle>
            <a:lvl1pPr>
              <a:defRPr sz="2800">
                <a:latin typeface="Abadi" panose="020B0604020202020204" charset="0"/>
              </a:defRPr>
            </a:lvl1pPr>
            <a:lvl2pPr>
              <a:defRPr sz="2400">
                <a:latin typeface="Abadi" panose="020B0604020202020204" charset="0"/>
              </a:defRPr>
            </a:lvl2pPr>
            <a:lvl3pPr>
              <a:defRPr sz="2000">
                <a:latin typeface="Abadi" panose="020B0604020202020204" charset="0"/>
              </a:defRPr>
            </a:lvl3pPr>
            <a:lvl4pPr>
              <a:defRPr sz="1800">
                <a:latin typeface="Abadi" panose="020B0604020202020204" charset="0"/>
              </a:defRPr>
            </a:lvl4pPr>
            <a:lvl5pPr>
              <a:defRPr sz="1800">
                <a:latin typeface="Abadi" panose="020B060402020202020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526D6-44E0-43E9-A2F6-73E9FFD4A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00656"/>
            <a:ext cx="11430000" cy="1054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398124" cy="114300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Abadi" panose="020B060402020202020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105400" cy="639762"/>
          </a:xfrm>
        </p:spPr>
        <p:txBody>
          <a:bodyPr anchor="b"/>
          <a:lstStyle>
            <a:lvl1pPr marL="0" indent="0">
              <a:buNone/>
              <a:defRPr sz="2400" b="1">
                <a:latin typeface="Abadi" panose="020B060402020202020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5105400" cy="3225781"/>
          </a:xfrm>
        </p:spPr>
        <p:txBody>
          <a:bodyPr/>
          <a:lstStyle>
            <a:lvl1pPr>
              <a:defRPr sz="2400">
                <a:latin typeface="Abadi" panose="020B0604020202020204" charset="0"/>
              </a:defRPr>
            </a:lvl1pPr>
            <a:lvl2pPr>
              <a:defRPr sz="2000">
                <a:latin typeface="Abadi" panose="020B0604020202020204" charset="0"/>
              </a:defRPr>
            </a:lvl2pPr>
            <a:lvl3pPr>
              <a:defRPr sz="1800">
                <a:latin typeface="Abadi" panose="020B0604020202020204" charset="0"/>
              </a:defRPr>
            </a:lvl3pPr>
            <a:lvl4pPr>
              <a:defRPr sz="1600">
                <a:latin typeface="Abadi" panose="020B0604020202020204" charset="0"/>
              </a:defRPr>
            </a:lvl4pPr>
            <a:lvl5pPr>
              <a:defRPr sz="1600">
                <a:latin typeface="Abadi" panose="020B060402020202020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400" y="1535113"/>
            <a:ext cx="4987924" cy="639762"/>
          </a:xfrm>
        </p:spPr>
        <p:txBody>
          <a:bodyPr anchor="b"/>
          <a:lstStyle>
            <a:lvl1pPr marL="0" indent="0">
              <a:buNone/>
              <a:defRPr sz="2400" b="1">
                <a:latin typeface="Abadi" panose="020B060402020202020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7401" y="2174875"/>
            <a:ext cx="4987924" cy="3225781"/>
          </a:xfrm>
        </p:spPr>
        <p:txBody>
          <a:bodyPr/>
          <a:lstStyle>
            <a:lvl1pPr>
              <a:defRPr sz="2400">
                <a:latin typeface="Abadi" panose="020B0604020202020204" charset="0"/>
              </a:defRPr>
            </a:lvl1pPr>
            <a:lvl2pPr>
              <a:defRPr sz="2000">
                <a:latin typeface="Abadi" panose="020B0604020202020204" charset="0"/>
              </a:defRPr>
            </a:lvl2pPr>
            <a:lvl3pPr>
              <a:defRPr sz="1800">
                <a:latin typeface="Abadi" panose="020B0604020202020204" charset="0"/>
              </a:defRPr>
            </a:lvl3pPr>
            <a:lvl4pPr>
              <a:defRPr sz="1600">
                <a:latin typeface="Abadi" panose="020B0604020202020204" charset="0"/>
              </a:defRPr>
            </a:lvl4pPr>
            <a:lvl5pPr>
              <a:defRPr sz="1600">
                <a:latin typeface="Abadi" panose="020B060402020202020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037CA7-DF02-41B3-AC06-37DCE4347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00656"/>
            <a:ext cx="11430000" cy="1054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od2gIl5Bmo" TargetMode="External"/><Relationship Id="rId2" Type="http://schemas.openxmlformats.org/officeDocument/2006/relationships/hyperlink" Target="https://youtu.be/oYHWBL6q5z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YHWBL6q5zM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JS1Kur_Z8Y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3qtfqbM4mo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w50bV0EWlQ?feature=oembed" TargetMode="External"/><Relationship Id="rId4" Type="http://schemas.openxmlformats.org/officeDocument/2006/relationships/hyperlink" Target="https://youtu.be/qw50bV0EWlQ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od2gIl5Bm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od2gIl5Bmo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0" y="-80902"/>
            <a:ext cx="6397385" cy="6515791"/>
            <a:chOff x="0" y="0"/>
            <a:chExt cx="8529847" cy="868772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62836" y="2903899"/>
              <a:ext cx="3541340" cy="290389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325671" y="0"/>
              <a:ext cx="3541340" cy="290389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0666"/>
              <a:ext cx="3541340" cy="29038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325671" y="5783822"/>
              <a:ext cx="3541340" cy="29038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5782057"/>
              <a:ext cx="3541340" cy="29038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5096341" y="22655"/>
              <a:ext cx="3325671" cy="287992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3433506" y="2903899"/>
              <a:ext cx="3325671" cy="28799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988507" y="2903899"/>
              <a:ext cx="3541340" cy="290389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1770670" y="5797132"/>
              <a:ext cx="3325671" cy="287992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988507" y="2903899"/>
              <a:ext cx="3541340" cy="290389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1770670" y="22655"/>
              <a:ext cx="3325671" cy="287992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10800000">
              <a:off x="3433506" y="2903899"/>
              <a:ext cx="3325671" cy="287992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5096341" y="5797132"/>
              <a:ext cx="3325671" cy="2879923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304" y="5377226"/>
            <a:ext cx="879046" cy="818422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DE00ADD-2E41-44BC-BE5E-DA892E4F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872" y="2130425"/>
            <a:ext cx="8333728" cy="1470025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badi" panose="020B0604020104020204" pitchFamily="34" charset="0"/>
              </a:rPr>
              <a:t>Cyber4Dev – CEDIA - Ecuador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E0404E89-1BAB-47FD-A6F1-32B5C18E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72" y="3398646"/>
            <a:ext cx="7724127" cy="1752600"/>
          </a:xfrm>
        </p:spPr>
        <p:txBody>
          <a:bodyPr>
            <a:normAutofit fontScale="92500"/>
          </a:bodyPr>
          <a:lstStyle/>
          <a:p>
            <a:endParaRPr lang="en-GB" sz="2800" dirty="0">
              <a:latin typeface="Abadi" panose="020B0604020104020204" pitchFamily="34" charset="0"/>
            </a:endParaRPr>
          </a:p>
          <a:p>
            <a:r>
              <a:rPr lang="es-DO" dirty="0">
                <a:latin typeface="Abadi" panose="020B0604020104020204" pitchFamily="34" charset="0"/>
              </a:rPr>
              <a:t>CAPACITACIÓN</a:t>
            </a:r>
            <a:r>
              <a:rPr lang="en-GB" dirty="0">
                <a:latin typeface="Abadi" panose="020B0604020104020204" pitchFamily="34" charset="0"/>
              </a:rPr>
              <a:t> </a:t>
            </a:r>
            <a:r>
              <a:rPr lang="es-DO" dirty="0">
                <a:latin typeface="Abadi" panose="020B0604020104020204" pitchFamily="34" charset="0"/>
              </a:rPr>
              <a:t>SOBRE</a:t>
            </a:r>
            <a:r>
              <a:rPr lang="en-GB" dirty="0">
                <a:latin typeface="Abadi" panose="020B0604020104020204" pitchFamily="34" charset="0"/>
              </a:rPr>
              <a:t> HIGIENE CIBERNÉTICA </a:t>
            </a:r>
            <a:endParaRPr lang="en-GB" sz="2800" dirty="0">
              <a:latin typeface="Abadi" panose="020B0604020104020204" pitchFamily="34" charset="0"/>
            </a:endParaRPr>
          </a:p>
          <a:p>
            <a:r>
              <a:rPr lang="en-GB" sz="2800" dirty="0" err="1">
                <a:latin typeface="Abadi" panose="020B0604020104020204" pitchFamily="34" charset="0"/>
              </a:rPr>
              <a:t>Enero</a:t>
            </a:r>
            <a:r>
              <a:rPr lang="en-GB" sz="2800" dirty="0">
                <a:latin typeface="Abadi" panose="020B0604020104020204" pitchFamily="34" charset="0"/>
              </a:rPr>
              <a:t> 2023</a:t>
            </a:r>
          </a:p>
        </p:txBody>
      </p:sp>
      <p:pic>
        <p:nvPicPr>
          <p:cNvPr id="24" name="Picture 19">
            <a:extLst>
              <a:ext uri="{FF2B5EF4-FFF2-40B4-BE49-F238E27FC236}">
                <a16:creationId xmlns:a16="http://schemas.microsoft.com/office/drawing/2014/main" id="{89BD22E2-343B-80BE-4EE6-7CDE4E62ABC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73339" y="5344151"/>
            <a:ext cx="906091" cy="8845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D9AC16-7901-11D6-4F62-0E7A4DDDCEA9}"/>
              </a:ext>
            </a:extLst>
          </p:cNvPr>
          <p:cNvSpPr txBox="1"/>
          <p:nvPr/>
        </p:nvSpPr>
        <p:spPr>
          <a:xfrm>
            <a:off x="2817269" y="5840476"/>
            <a:ext cx="420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O" sz="2000" dirty="0">
                <a:solidFill>
                  <a:srgbClr val="3A4A6A"/>
                </a:solidFill>
                <a:latin typeface="Abadi" panose="020B0604020104020204" pitchFamily="34" charset="0"/>
              </a:rPr>
              <a:t>Facilitado por: I</a:t>
            </a:r>
            <a:r>
              <a:rPr lang="en-US" sz="2000" dirty="0">
                <a:solidFill>
                  <a:srgbClr val="3A4A6A"/>
                </a:solidFill>
                <a:latin typeface="Abadi" panose="020B0604020104020204" pitchFamily="34" charset="0"/>
              </a:rPr>
              <a:t>n</a:t>
            </a:r>
            <a:r>
              <a:rPr lang="en-DO" sz="2000" dirty="0">
                <a:solidFill>
                  <a:srgbClr val="3A4A6A"/>
                </a:solidFill>
                <a:latin typeface="Abadi" panose="020B0604020104020204" pitchFamily="34" charset="0"/>
              </a:rPr>
              <a:t>g. Lorenzo Martínez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C00C92-D903-74DA-1E37-7993CB0B1E6E}"/>
              </a:ext>
            </a:extLst>
          </p:cNvPr>
          <p:cNvSpPr txBox="1"/>
          <p:nvPr/>
        </p:nvSpPr>
        <p:spPr>
          <a:xfrm>
            <a:off x="2895600" y="5181647"/>
            <a:ext cx="7554122" cy="72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150759"/>
                </a:solidFill>
                <a:latin typeface="Abadi" panose="020B0604020104020204" pitchFamily="34" charset="0"/>
              </a:rPr>
              <a:t>www.cyber4dev.eu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F84C-E1A7-4E98-BF89-08A13B47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4165"/>
            <a:ext cx="10363200" cy="662398"/>
          </a:xfrm>
        </p:spPr>
        <p:txBody>
          <a:bodyPr>
            <a:noAutofit/>
          </a:bodyPr>
          <a:lstStyle/>
          <a:p>
            <a:r>
              <a:rPr lang="es-ES" sz="3200" dirty="0"/>
              <a:t>Higiene cibernética: ¿Cómo proteger la organización y nosotros mismos?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2CDED-8E2F-4C10-A8A2-1D450FDB5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8099"/>
            <a:ext cx="10363200" cy="396240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t-EE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Buenas contraseñas y autenticación </a:t>
            </a:r>
            <a:r>
              <a:rPr lang="es-ES" dirty="0" err="1"/>
              <a:t>multifactor</a:t>
            </a:r>
            <a:r>
              <a:rPr lang="es-ES" dirty="0"/>
              <a:t> (para los usuarios)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Actualizaciones constantes de todos los sistemas posibles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Conciencia (de los usuarios) de enlaces maliciosos y </a:t>
            </a:r>
            <a:r>
              <a:rPr lang="es-ES" dirty="0" err="1"/>
              <a:t>phishing</a:t>
            </a:r>
            <a:r>
              <a:rPr lang="es-ES" dirty="0"/>
              <a:t>, esquemas de fraude, evitar archivos aleatorios, contenido ilegal, hacer clic en contenido desconocido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Segmentación de los sistemas que están conectados directamente a Internet de los datos importantes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Controle quién tiene acceso a qué sistemas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Copias de seguridad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442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84CB-23B1-1146-EDAD-B00005C2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Rasomware</a:t>
            </a:r>
            <a:r>
              <a:rPr lang="en-US" dirty="0"/>
              <a:t>?</a:t>
            </a:r>
            <a:endParaRPr lang="en-D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0ACB-13E0-F29B-47B5-6CA8786C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DO" dirty="0"/>
              <a:t>Es un «secuestro virtual» de nuestros recursos por el que nos piden un rescate.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US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El informe 2021 de Sophos indica que el 37% de las organizaciones encuestadas fueron víctima de un ataque de </a:t>
            </a:r>
            <a:r>
              <a:rPr lang="es-US" b="1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ransomware</a:t>
            </a:r>
            <a:r>
              <a:rPr lang="es-US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US" u="sng" dirty="0">
                <a:hlinkClick r:id="rId2"/>
              </a:rPr>
              <a:t>https://youtu.be/oYHWBL6q5zM</a:t>
            </a:r>
            <a:r>
              <a:rPr lang="en-DO" sz="1800" dirty="0"/>
              <a:t> </a:t>
            </a:r>
            <a:endParaRPr lang="es-US" sz="1800" b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965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05 Ataque de ransomware (Lunavara)">
            <a:hlinkClick r:id="" action="ppaction://media"/>
            <a:extLst>
              <a:ext uri="{FF2B5EF4-FFF2-40B4-BE49-F238E27FC236}">
                <a16:creationId xmlns:a16="http://schemas.microsoft.com/office/drawing/2014/main" id="{A82E18EB-677F-4120-6DD3-C6EEBA56D3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2080" y="88900"/>
            <a:ext cx="930584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8E4E-0540-8724-36EF-B783B7AF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100"/>
            <a:ext cx="10363200" cy="609600"/>
          </a:xfrm>
        </p:spPr>
        <p:txBody>
          <a:bodyPr>
            <a:normAutofit fontScale="90000"/>
          </a:bodyPr>
          <a:lstStyle/>
          <a:p>
            <a:r>
              <a:rPr lang="en-DO" dirty="0"/>
              <a:t>Complejidad de una contraseña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A1D5F3-CEC5-8E12-A336-C7F5BDD6425C}"/>
              </a:ext>
            </a:extLst>
          </p:cNvPr>
          <p:cNvGrpSpPr/>
          <p:nvPr/>
        </p:nvGrpSpPr>
        <p:grpSpPr>
          <a:xfrm>
            <a:off x="1104900" y="1328738"/>
            <a:ext cx="9220200" cy="3711324"/>
            <a:chOff x="1104900" y="1328738"/>
            <a:chExt cx="9220200" cy="37113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4FAA53-B823-73B1-1CD5-A5D7E4047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900" y="1328738"/>
              <a:ext cx="9220200" cy="37113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5DC4AA-6C8D-45A1-64EA-8929C0C32854}"/>
                </a:ext>
              </a:extLst>
            </p:cNvPr>
            <p:cNvSpPr txBox="1"/>
            <p:nvPr/>
          </p:nvSpPr>
          <p:spPr>
            <a:xfrm>
              <a:off x="2743200" y="1536700"/>
              <a:ext cx="1330187" cy="646331"/>
            </a:xfrm>
            <a:prstGeom prst="rect">
              <a:avLst/>
            </a:prstGeom>
            <a:solidFill>
              <a:srgbClr val="2F3546"/>
            </a:solidFill>
          </p:spPr>
          <p:txBody>
            <a:bodyPr wrap="square" rtlCol="0">
              <a:spAutoFit/>
            </a:bodyPr>
            <a:lstStyle/>
            <a:p>
              <a:r>
                <a:rPr lang="en-DO" b="1" dirty="0">
                  <a:solidFill>
                    <a:schemeClr val="bg1"/>
                  </a:solidFill>
                </a:rPr>
                <a:t>Solamente</a:t>
              </a:r>
            </a:p>
            <a:p>
              <a:r>
                <a:rPr lang="en-DO" b="1" dirty="0">
                  <a:solidFill>
                    <a:schemeClr val="bg1"/>
                  </a:solidFill>
                </a:rPr>
                <a:t>números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AF558-A542-A1FE-8AC5-A13C90A1E9EE}"/>
                </a:ext>
              </a:extLst>
            </p:cNvPr>
            <p:cNvSpPr txBox="1"/>
            <p:nvPr/>
          </p:nvSpPr>
          <p:spPr>
            <a:xfrm>
              <a:off x="4191000" y="1536700"/>
              <a:ext cx="1330187" cy="646331"/>
            </a:xfrm>
            <a:prstGeom prst="rect">
              <a:avLst/>
            </a:prstGeom>
            <a:solidFill>
              <a:srgbClr val="2F3546"/>
            </a:solidFill>
          </p:spPr>
          <p:txBody>
            <a:bodyPr wrap="square" rtlCol="0">
              <a:spAutoFit/>
            </a:bodyPr>
            <a:lstStyle/>
            <a:p>
              <a:r>
                <a:rPr lang="en-DO" b="1" dirty="0">
                  <a:solidFill>
                    <a:schemeClr val="bg1"/>
                  </a:solidFill>
                </a:rPr>
                <a:t>Letras minúsculas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D0D645-545F-44E4-1097-C07978C2C682}"/>
                </a:ext>
              </a:extLst>
            </p:cNvPr>
            <p:cNvSpPr txBox="1"/>
            <p:nvPr/>
          </p:nvSpPr>
          <p:spPr>
            <a:xfrm>
              <a:off x="5843380" y="1467703"/>
              <a:ext cx="1330187" cy="830997"/>
            </a:xfrm>
            <a:prstGeom prst="rect">
              <a:avLst/>
            </a:prstGeom>
            <a:solidFill>
              <a:srgbClr val="2F3546"/>
            </a:solidFill>
          </p:spPr>
          <p:txBody>
            <a:bodyPr wrap="square" rtlCol="0">
              <a:spAutoFit/>
            </a:bodyPr>
            <a:lstStyle/>
            <a:p>
              <a:r>
                <a:rPr lang="en-DO" sz="1600" b="1" dirty="0">
                  <a:solidFill>
                    <a:schemeClr val="bg1"/>
                  </a:solidFill>
                </a:rPr>
                <a:t>Letras minúsculas y mayúsculas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5DFB93-7F88-A8D2-8438-E7B3865D4B71}"/>
                </a:ext>
              </a:extLst>
            </p:cNvPr>
            <p:cNvSpPr txBox="1"/>
            <p:nvPr/>
          </p:nvSpPr>
          <p:spPr>
            <a:xfrm>
              <a:off x="7291180" y="1384300"/>
              <a:ext cx="1520687" cy="954107"/>
            </a:xfrm>
            <a:prstGeom prst="rect">
              <a:avLst/>
            </a:prstGeom>
            <a:solidFill>
              <a:srgbClr val="2F3546"/>
            </a:solidFill>
          </p:spPr>
          <p:txBody>
            <a:bodyPr wrap="square" rtlCol="0">
              <a:spAutoFit/>
            </a:bodyPr>
            <a:lstStyle/>
            <a:p>
              <a:r>
                <a:rPr lang="en-DO" sz="1400" b="1" dirty="0">
                  <a:solidFill>
                    <a:schemeClr val="bg1"/>
                  </a:solidFill>
                </a:rPr>
                <a:t>Letras minúsculas, mayúsculas y números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188792-45CF-2423-BBDA-5C634E91A79F}"/>
                </a:ext>
              </a:extLst>
            </p:cNvPr>
            <p:cNvSpPr txBox="1"/>
            <p:nvPr/>
          </p:nvSpPr>
          <p:spPr>
            <a:xfrm>
              <a:off x="8773353" y="1384300"/>
              <a:ext cx="1520687" cy="892552"/>
            </a:xfrm>
            <a:prstGeom prst="rect">
              <a:avLst/>
            </a:prstGeom>
            <a:solidFill>
              <a:srgbClr val="2F3546"/>
            </a:solidFill>
          </p:spPr>
          <p:txBody>
            <a:bodyPr wrap="square" rtlCol="0">
              <a:spAutoFit/>
            </a:bodyPr>
            <a:lstStyle/>
            <a:p>
              <a:r>
                <a:rPr lang="en-DO" sz="1300" b="1" dirty="0">
                  <a:solidFill>
                    <a:schemeClr val="bg1"/>
                  </a:solidFill>
                </a:rPr>
                <a:t>Letras minúsculas, mayúsculas, números y símboles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43F18B-E2BB-3A34-B3D6-3FAA7E9B67CB}"/>
                </a:ext>
              </a:extLst>
            </p:cNvPr>
            <p:cNvSpPr txBox="1"/>
            <p:nvPr/>
          </p:nvSpPr>
          <p:spPr>
            <a:xfrm>
              <a:off x="1178616" y="1547679"/>
              <a:ext cx="1330187" cy="646331"/>
            </a:xfrm>
            <a:prstGeom prst="rect">
              <a:avLst/>
            </a:prstGeom>
            <a:solidFill>
              <a:srgbClr val="2F3546"/>
            </a:solidFill>
          </p:spPr>
          <p:txBody>
            <a:bodyPr wrap="square" rtlCol="0">
              <a:spAutoFit/>
            </a:bodyPr>
            <a:lstStyle/>
            <a:p>
              <a:r>
                <a:rPr lang="en-DO" b="1" dirty="0">
                  <a:solidFill>
                    <a:schemeClr val="bg1"/>
                  </a:solidFill>
                </a:rPr>
                <a:t>Número de Caractéres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7E1AC1-6671-A489-03FA-EEA46000CDDC}"/>
              </a:ext>
            </a:extLst>
          </p:cNvPr>
          <p:cNvSpPr txBox="1"/>
          <p:nvPr/>
        </p:nvSpPr>
        <p:spPr>
          <a:xfrm>
            <a:off x="1104900" y="774700"/>
            <a:ext cx="918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O" dirty="0">
                <a:solidFill>
                  <a:schemeClr val="accent2"/>
                </a:solidFill>
              </a:rPr>
              <a:t>Tiempo que se tardan los atacantes en romper su contraseña …</a:t>
            </a:r>
          </a:p>
        </p:txBody>
      </p:sp>
    </p:spTree>
    <p:extLst>
      <p:ext uri="{BB962C8B-B14F-4D97-AF65-F5344CB8AC3E}">
        <p14:creationId xmlns:p14="http://schemas.microsoft.com/office/powerpoint/2010/main" val="9139445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0E98-27AE-4098-99E3-85A150A5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Buenas </a:t>
            </a:r>
            <a:r>
              <a:rPr lang="en-GB" dirty="0" err="1"/>
              <a:t>Contraseñas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4594-E980-4E1F-ABB4-A5E6981D4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10363200" cy="385286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Contraseñas vs frases de contraseña:</a:t>
            </a:r>
            <a:endParaRPr lang="et-EE" dirty="0"/>
          </a:p>
          <a:p>
            <a:pPr lvl="1"/>
            <a:r>
              <a:rPr lang="es-DO" dirty="0"/>
              <a:t>Este</a:t>
            </a:r>
            <a:r>
              <a:rPr lang="et-EE" dirty="0"/>
              <a:t>.</a:t>
            </a:r>
            <a:r>
              <a:rPr lang="es-DO" dirty="0"/>
              <a:t>E</a:t>
            </a:r>
            <a:r>
              <a:rPr lang="et-EE" dirty="0"/>
              <a:t>s.</a:t>
            </a:r>
            <a:r>
              <a:rPr lang="es-DO" dirty="0"/>
              <a:t>Un.</a:t>
            </a:r>
            <a:r>
              <a:rPr lang="et-EE" dirty="0"/>
              <a:t>Password</a:t>
            </a:r>
            <a:r>
              <a:rPr lang="es-DO" dirty="0"/>
              <a:t>.</a:t>
            </a:r>
            <a:r>
              <a:rPr lang="et-EE" dirty="0"/>
              <a:t>Decent</a:t>
            </a:r>
            <a:r>
              <a:rPr lang="es-DO" dirty="0"/>
              <a:t>e</a:t>
            </a:r>
            <a:r>
              <a:rPr lang="et-EE" dirty="0"/>
              <a:t> –</a:t>
            </a:r>
            <a:r>
              <a:rPr lang="es-DO" dirty="0"/>
              <a:t> </a:t>
            </a:r>
            <a:r>
              <a:rPr lang="et-EE" dirty="0"/>
              <a:t>fácil de recordar, difícil de descifrar</a:t>
            </a:r>
          </a:p>
          <a:p>
            <a:pPr lvl="1"/>
            <a:r>
              <a:rPr lang="et-EE" dirty="0"/>
              <a:t>ThIS15NOT!2D3cenTPaSsW04D – difícil de recordar, difícil de descifrar</a:t>
            </a:r>
            <a:endParaRPr lang="es-DO" dirty="0"/>
          </a:p>
          <a:p>
            <a:pPr lvl="1"/>
            <a:endParaRPr lang="et-EE" dirty="0"/>
          </a:p>
          <a:p>
            <a:r>
              <a:rPr lang="es-DO" dirty="0"/>
              <a:t>Autenticación </a:t>
            </a:r>
            <a:r>
              <a:rPr lang="es-DO" dirty="0" err="1"/>
              <a:t>multifactor</a:t>
            </a:r>
            <a:r>
              <a:rPr lang="es-DO" dirty="0"/>
              <a:t>:</a:t>
            </a:r>
            <a:endParaRPr lang="et-EE" dirty="0"/>
          </a:p>
          <a:p>
            <a:pPr lvl="1"/>
            <a:r>
              <a:rPr lang="es-DO" dirty="0"/>
              <a:t>Contraseñas</a:t>
            </a:r>
            <a:r>
              <a:rPr lang="et-EE" dirty="0"/>
              <a:t> + </a:t>
            </a:r>
            <a:r>
              <a:rPr lang="es-DO" dirty="0"/>
              <a:t>Teléfono</a:t>
            </a:r>
            <a:endParaRPr lang="et-EE" dirty="0"/>
          </a:p>
          <a:p>
            <a:pPr lvl="1"/>
            <a:r>
              <a:rPr lang="es-ES" dirty="0"/>
              <a:t>Si alguien obtiene su contraseña, no podrán entrar</a:t>
            </a:r>
            <a:endParaRPr lang="et-EE" dirty="0"/>
          </a:p>
          <a:p>
            <a:pPr marL="0" indent="0">
              <a:buNone/>
            </a:pPr>
            <a:r>
              <a:rPr lang="es-DO" dirty="0"/>
              <a:t> </a:t>
            </a:r>
            <a:endParaRPr lang="es-ES" dirty="0"/>
          </a:p>
          <a:p>
            <a:r>
              <a:rPr lang="es-ES" dirty="0"/>
              <a:t>Las administradoras de contraseñas son una buena idea:</a:t>
            </a:r>
            <a:endParaRPr lang="et-EE" dirty="0"/>
          </a:p>
          <a:p>
            <a:pPr lvl="1"/>
            <a:r>
              <a:rPr lang="et-EE" dirty="0"/>
              <a:t>Free: LogMeOnce, Bitwarden, NordPass (Premium: Lastpass, 1Password) </a:t>
            </a:r>
            <a:endParaRPr lang="en-GB" dirty="0"/>
          </a:p>
        </p:txBody>
      </p:sp>
      <p:pic>
        <p:nvPicPr>
          <p:cNvPr id="1026" name="Picture 2" descr="Foster Monitor Sticky Notes Holder, Memo Board, Message Pad (1 Piece) -  Thin Bezels OK : Office Products - Amazon.com">
            <a:extLst>
              <a:ext uri="{FF2B5EF4-FFF2-40B4-BE49-F238E27FC236}">
                <a16:creationId xmlns:a16="http://schemas.microsoft.com/office/drawing/2014/main" id="{617BCF81-FBE0-0E14-5FDA-C4BAFBB7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8800" y="-13804"/>
            <a:ext cx="1867308" cy="21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DEA7-2B0D-40D5-880C-A2FE2461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447" y="0"/>
            <a:ext cx="8298578" cy="11430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 err="1"/>
              <a:t>Phishing</a:t>
            </a:r>
            <a:r>
              <a:rPr lang="es-ES" dirty="0"/>
              <a:t> y reutilización de contraseñas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C434E-98B3-4361-84DB-419259B9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47" y="1710678"/>
            <a:ext cx="7060353" cy="3940822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Un día probablemente haga clic en un enlace malicioso o ingrese una contraseña en un sitio de </a:t>
            </a:r>
            <a:r>
              <a:rPr lang="es-ES" dirty="0" err="1"/>
              <a:t>phishing</a:t>
            </a:r>
            <a:endParaRPr lang="es-ES" dirty="0"/>
          </a:p>
          <a:p>
            <a:r>
              <a:rPr lang="es-ES" dirty="0"/>
              <a:t>Si usa la misma contraseña en otro lugar, el atacante la intentará en todas partes</a:t>
            </a:r>
          </a:p>
          <a:p>
            <a:r>
              <a:rPr lang="es-ES" dirty="0"/>
              <a:t>Si no usa un administrador de contraseñas, haga al menos 3 contraseñas diferentes (y buenas):</a:t>
            </a:r>
            <a:endParaRPr lang="et-EE" dirty="0"/>
          </a:p>
          <a:p>
            <a:pPr lvl="1"/>
            <a:r>
              <a:rPr lang="es-ES" dirty="0"/>
              <a:t>Tu cuenta personal de correo electrónico</a:t>
            </a:r>
          </a:p>
          <a:p>
            <a:pPr lvl="1"/>
            <a:r>
              <a:rPr lang="es-ES" dirty="0"/>
              <a:t>Su cuenta de correo electrónico del trabajo</a:t>
            </a:r>
          </a:p>
          <a:p>
            <a:pPr lvl="1"/>
            <a:r>
              <a:rPr lang="es-ES" dirty="0"/>
              <a:t>Tu cuenta principal de redes sociales</a:t>
            </a:r>
            <a:endParaRPr lang="et-EE" dirty="0"/>
          </a:p>
          <a:p>
            <a:endParaRPr lang="et-EE" dirty="0"/>
          </a:p>
        </p:txBody>
      </p:sp>
      <p:pic>
        <p:nvPicPr>
          <p:cNvPr id="4" name="Google Shape;161;p24">
            <a:extLst>
              <a:ext uri="{FF2B5EF4-FFF2-40B4-BE49-F238E27FC236}">
                <a16:creationId xmlns:a16="http://schemas.microsoft.com/office/drawing/2014/main" id="{29D70D4C-E2D6-4A17-B062-83780ECA8A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7868" r="26014" b="7406"/>
          <a:stretch/>
        </p:blipFill>
        <p:spPr>
          <a:xfrm>
            <a:off x="8185705" y="10612"/>
            <a:ext cx="3244295" cy="5427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5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26A888E-1417-4280-BD96-0BA8CEFD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746500"/>
            <a:ext cx="7772400" cy="1362075"/>
          </a:xfrm>
        </p:spPr>
        <p:txBody>
          <a:bodyPr/>
          <a:lstStyle/>
          <a:p>
            <a:r>
              <a:rPr lang="en-GB" dirty="0" err="1">
                <a:solidFill>
                  <a:srgbClr val="002060"/>
                </a:solidFill>
                <a:latin typeface="Abadi" panose="020B0604020202020204" charset="0"/>
              </a:rPr>
              <a:t>DemoStración</a:t>
            </a:r>
            <a:endParaRPr lang="en-GB" dirty="0">
              <a:solidFill>
                <a:srgbClr val="002060"/>
              </a:solidFill>
              <a:latin typeface="Abadi" panose="020B060402020202020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B0CFABD-9ACB-C8C8-F9ED-D54ADDE7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8239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5E598-E89F-432A-B3CF-698BC9DB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899"/>
            <a:ext cx="10363200" cy="1143000"/>
          </a:xfrm>
        </p:spPr>
        <p:txBody>
          <a:bodyPr>
            <a:normAutofit/>
          </a:bodyPr>
          <a:lstStyle/>
          <a:p>
            <a:r>
              <a:rPr lang="es-DO" dirty="0"/>
              <a:t>Autodefensa</a:t>
            </a:r>
            <a:r>
              <a:rPr lang="en-GB" dirty="0"/>
              <a:t> </a:t>
            </a:r>
            <a:r>
              <a:rPr lang="es-DO" dirty="0"/>
              <a:t>en línea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C6159-B231-442B-A673-CBF9BDE58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2899"/>
            <a:ext cx="10363200" cy="411480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/>
              <a:t>A menudo, perdemos acceso o control de las cuentas en línea a través de la suplantación de identidad, contraseñas incorrectas o coerción.</a:t>
            </a:r>
          </a:p>
          <a:p>
            <a:pPr lvl="0"/>
            <a:r>
              <a:rPr lang="es-ES" dirty="0"/>
              <a:t>El acoso en línea y el comportamiento abusivo en línea deben abordarse.</a:t>
            </a:r>
          </a:p>
          <a:p>
            <a:pPr lvl="0"/>
            <a:r>
              <a:rPr lang="es-ES" dirty="0"/>
              <a:t>La primera línea de defensa siempre es interactuar con las plataformas: denunciar contenido dañino e involucrar a sus pares para denunciarlo también.</a:t>
            </a:r>
          </a:p>
          <a:p>
            <a:pPr marL="0" indent="0">
              <a:buNone/>
            </a:pPr>
            <a:endParaRPr lang="es-ES" sz="3748" dirty="0"/>
          </a:p>
          <a:p>
            <a:pPr marL="0" indent="0">
              <a:buNone/>
            </a:pPr>
            <a:r>
              <a:rPr lang="es-ES" sz="3748" dirty="0"/>
              <a:t>¿De qué tipo de incidentes de acoso y comportamiento abusivo en línea ha oído hablar?</a:t>
            </a:r>
            <a:endParaRPr lang="en-GB" sz="3748" dirty="0"/>
          </a:p>
        </p:txBody>
      </p:sp>
    </p:spTree>
    <p:extLst>
      <p:ext uri="{BB962C8B-B14F-4D97-AF65-F5344CB8AC3E}">
        <p14:creationId xmlns:p14="http://schemas.microsoft.com/office/powerpoint/2010/main" val="1792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5E598-E89F-432A-B3CF-698BC9DB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62" y="447978"/>
            <a:ext cx="10363200" cy="1143000"/>
          </a:xfrm>
        </p:spPr>
        <p:txBody>
          <a:bodyPr>
            <a:normAutofit/>
          </a:bodyPr>
          <a:lstStyle/>
          <a:p>
            <a:r>
              <a:rPr lang="et-EE" dirty="0"/>
              <a:t>Autodefensa en línea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C6159-B231-442B-A673-CBF9BDE58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0499"/>
            <a:ext cx="10363200" cy="4267201"/>
          </a:xfrm>
        </p:spPr>
        <p:txBody>
          <a:bodyPr>
            <a:normAutofit fontScale="77500" lnSpcReduction="20000"/>
          </a:bodyPr>
          <a:lstStyle/>
          <a:p>
            <a:endParaRPr lang="es-ES" dirty="0"/>
          </a:p>
          <a:p>
            <a:r>
              <a:rPr lang="es-ES" dirty="0"/>
              <a:t>Si alguien está llamando para dañar a alguien, incluso de forma anónima, es posible que la policía deba involucrarse.</a:t>
            </a:r>
          </a:p>
          <a:p>
            <a:r>
              <a:rPr lang="es-ES" dirty="0"/>
              <a:t>No todos los atacantes pueden permanecer en el anonimato si las fuerzas del orden se van a involucrar.</a:t>
            </a:r>
          </a:p>
          <a:p>
            <a:r>
              <a:rPr lang="es-ES" dirty="0"/>
              <a:t>Si el contenido malicioso proviene de su cuenta de redes sociales, debe comunicarse con la plataforma, </a:t>
            </a:r>
            <a:r>
              <a:rPr lang="es-ES" u="sng" dirty="0"/>
              <a:t>usted mismo para recuperar el control</a:t>
            </a:r>
            <a:r>
              <a:rPr lang="es-ES" dirty="0"/>
              <a:t>.</a:t>
            </a:r>
          </a:p>
          <a:p>
            <a:endParaRPr lang="et-EE" dirty="0"/>
          </a:p>
          <a:p>
            <a:pPr marL="0" indent="0">
              <a:buNone/>
            </a:pPr>
            <a:r>
              <a:rPr lang="es-ES" sz="3748" dirty="0"/>
              <a:t>¿Qué tan relevante es el consejo de incluir policías en Ecuador?</a:t>
            </a:r>
            <a:endParaRPr lang="en-GB" sz="3748" dirty="0"/>
          </a:p>
        </p:txBody>
      </p:sp>
    </p:spTree>
    <p:extLst>
      <p:ext uri="{BB962C8B-B14F-4D97-AF65-F5344CB8AC3E}">
        <p14:creationId xmlns:p14="http://schemas.microsoft.com/office/powerpoint/2010/main" val="10248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04 Ataque se suplantación de Identidad (Näotustamine)">
            <a:hlinkClick r:id="" action="ppaction://media"/>
            <a:extLst>
              <a:ext uri="{FF2B5EF4-FFF2-40B4-BE49-F238E27FC236}">
                <a16:creationId xmlns:a16="http://schemas.microsoft.com/office/drawing/2014/main" id="{B7DDFEEE-412E-828D-369E-E67753A8B8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0786" y="287338"/>
            <a:ext cx="10168428" cy="57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A66B-06BB-47BF-BF36-0F44F21B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7842"/>
            <a:ext cx="10363200" cy="686831"/>
          </a:xfrm>
        </p:spPr>
        <p:txBody>
          <a:bodyPr>
            <a:normAutofit/>
          </a:bodyPr>
          <a:lstStyle/>
          <a:p>
            <a:pPr algn="l"/>
            <a:r>
              <a:rPr lang="es-ES" sz="3600" dirty="0"/>
              <a:t>Introducción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DD657-ED13-47E5-8657-F50B0BB0A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6699"/>
            <a:ext cx="10363200" cy="4038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Temas a desarrollar:</a:t>
            </a:r>
          </a:p>
          <a:p>
            <a:pPr marL="0" indent="0">
              <a:buNone/>
            </a:pPr>
            <a:endParaRPr lang="es-ES" dirty="0"/>
          </a:p>
          <a:p>
            <a:pPr marL="481946" indent="-481946">
              <a:buFont typeface="+mj-lt"/>
              <a:buAutoNum type="arabicPeriod"/>
            </a:pPr>
            <a:r>
              <a:rPr lang="es-ES" dirty="0"/>
              <a:t>Higiene cibernética (amenazas en línea).</a:t>
            </a:r>
            <a:endParaRPr lang="et-EE" dirty="0"/>
          </a:p>
          <a:p>
            <a:pPr marL="481946" indent="-481946">
              <a:buFont typeface="+mj-lt"/>
              <a:buAutoNum type="arabicPeriod"/>
            </a:pPr>
            <a:r>
              <a:rPr lang="es-ES" dirty="0"/>
              <a:t>Protección en línea.</a:t>
            </a:r>
            <a:endParaRPr lang="et-EE" dirty="0"/>
          </a:p>
          <a:p>
            <a:pPr marL="481946" indent="-481946">
              <a:buFont typeface="+mj-lt"/>
              <a:buAutoNum type="arabicPeriod"/>
            </a:pPr>
            <a:r>
              <a:rPr lang="es-ES" dirty="0"/>
              <a:t>Enseñando sobre Higiene Cibernética.</a:t>
            </a:r>
            <a:endParaRPr lang="et-EE" dirty="0"/>
          </a:p>
          <a:p>
            <a:pPr marL="910342" lvl="1" indent="-481946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8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5E598-E89F-432A-B3CF-698BC9DB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62" y="447978"/>
            <a:ext cx="10363200" cy="1143000"/>
          </a:xfrm>
        </p:spPr>
        <p:txBody>
          <a:bodyPr>
            <a:normAutofit/>
          </a:bodyPr>
          <a:lstStyle/>
          <a:p>
            <a:r>
              <a:rPr lang="et-EE" dirty="0" err="1"/>
              <a:t>Principales</a:t>
            </a:r>
            <a:r>
              <a:rPr lang="et-EE" dirty="0"/>
              <a:t> </a:t>
            </a:r>
            <a:r>
              <a:rPr lang="et-EE" dirty="0" err="1"/>
              <a:t>ataques</a:t>
            </a:r>
            <a:r>
              <a:rPr lang="et-EE" dirty="0"/>
              <a:t> </a:t>
            </a:r>
            <a:r>
              <a:rPr lang="et-EE" dirty="0" err="1"/>
              <a:t>en</a:t>
            </a:r>
            <a:r>
              <a:rPr lang="et-EE" dirty="0"/>
              <a:t> </a:t>
            </a:r>
            <a:r>
              <a:rPr lang="et-EE" dirty="0" err="1"/>
              <a:t>redes</a:t>
            </a:r>
            <a:r>
              <a:rPr lang="et-EE" dirty="0"/>
              <a:t> </a:t>
            </a:r>
            <a:r>
              <a:rPr lang="et-EE" dirty="0" err="1"/>
              <a:t>sociales</a:t>
            </a:r>
            <a:r>
              <a:rPr lang="et-E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C6159-B231-442B-A673-CBF9BDE58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62" y="1565578"/>
            <a:ext cx="5257800" cy="4038600"/>
          </a:xfrm>
        </p:spPr>
        <p:txBody>
          <a:bodyPr>
            <a:normAutofit/>
          </a:bodyPr>
          <a:lstStyle/>
          <a:p>
            <a:r>
              <a:rPr lang="es-ES" sz="2800" dirty="0"/>
              <a:t>Phishing por redes sociales</a:t>
            </a:r>
          </a:p>
          <a:p>
            <a:r>
              <a:rPr lang="en-GB" sz="2800" dirty="0" err="1"/>
              <a:t>Perfiles</a:t>
            </a:r>
            <a:r>
              <a:rPr lang="en-GB" sz="2800" dirty="0"/>
              <a:t> </a:t>
            </a:r>
            <a:r>
              <a:rPr lang="en-GB" sz="2800" dirty="0" err="1"/>
              <a:t>falsos</a:t>
            </a:r>
            <a:r>
              <a:rPr lang="en-GB" sz="2800" dirty="0"/>
              <a:t> o bots</a:t>
            </a:r>
          </a:p>
          <a:p>
            <a:r>
              <a:rPr lang="es-ES" sz="2800" dirty="0"/>
              <a:t>Ofertas o premios falsos</a:t>
            </a:r>
            <a:endParaRPr lang="en-GB" sz="2800" dirty="0"/>
          </a:p>
          <a:p>
            <a:r>
              <a:rPr lang="es-ES" sz="2800" dirty="0" err="1"/>
              <a:t>Fake</a:t>
            </a:r>
            <a:r>
              <a:rPr lang="es-ES" sz="2800" dirty="0"/>
              <a:t> News</a:t>
            </a:r>
            <a:endParaRPr lang="en-GB" sz="2800" dirty="0"/>
          </a:p>
          <a:p>
            <a:r>
              <a:rPr lang="es-ES" sz="2800" dirty="0"/>
              <a:t>Ataques de fuerza bruta</a:t>
            </a:r>
            <a:endParaRPr lang="en-GB" sz="2800" dirty="0"/>
          </a:p>
          <a:p>
            <a:r>
              <a:rPr lang="es-ES" sz="2800" dirty="0"/>
              <a:t>Suplantación de identidad</a:t>
            </a:r>
          </a:p>
          <a:p>
            <a:endParaRPr lang="en-GB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A362F0-970F-C21D-08B6-3648DF835D8E}"/>
              </a:ext>
            </a:extLst>
          </p:cNvPr>
          <p:cNvSpPr txBox="1">
            <a:spLocks/>
          </p:cNvSpPr>
          <p:nvPr/>
        </p:nvSpPr>
        <p:spPr>
          <a:xfrm>
            <a:off x="6172200" y="1599759"/>
            <a:ext cx="5257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badi" panose="020B060402020202020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badi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badi" panose="020B06040202020202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badi" panose="020B06040202020202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badi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600" dirty="0"/>
              <a:t>Utilizar herramientas de seguridad</a:t>
            </a:r>
          </a:p>
          <a:p>
            <a:r>
              <a:rPr lang="es-ES" sz="2600" dirty="0"/>
              <a:t>Mantener los equipos actualizados</a:t>
            </a:r>
          </a:p>
          <a:p>
            <a:r>
              <a:rPr lang="es-ES" sz="2600" dirty="0"/>
              <a:t>Usar contraseñas más fiables</a:t>
            </a:r>
          </a:p>
          <a:p>
            <a:r>
              <a:rPr lang="en-GB" sz="2600" dirty="0" err="1"/>
              <a:t>Cifrar</a:t>
            </a:r>
            <a:r>
              <a:rPr lang="en-GB" sz="2600" dirty="0"/>
              <a:t> </a:t>
            </a:r>
            <a:r>
              <a:rPr lang="en-GB" sz="2600" dirty="0" err="1"/>
              <a:t>correctamente</a:t>
            </a:r>
            <a:r>
              <a:rPr lang="en-GB" sz="2600" dirty="0"/>
              <a:t> </a:t>
            </a:r>
            <a:r>
              <a:rPr lang="en-GB" sz="2600" dirty="0" err="1"/>
              <a:t>nuestras</a:t>
            </a:r>
            <a:r>
              <a:rPr lang="en-GB" sz="2600" dirty="0"/>
              <a:t> </a:t>
            </a:r>
            <a:r>
              <a:rPr lang="en-GB" sz="2600" dirty="0" err="1"/>
              <a:t>cuentas</a:t>
            </a:r>
            <a:endParaRPr lang="es-ES" sz="2600" dirty="0"/>
          </a:p>
          <a:p>
            <a:r>
              <a:rPr lang="en-US" sz="2600" dirty="0" err="1"/>
              <a:t>Sentido</a:t>
            </a:r>
            <a:r>
              <a:rPr lang="en-US" sz="2600" dirty="0"/>
              <a:t> </a:t>
            </a:r>
            <a:r>
              <a:rPr lang="en-US" sz="2600" dirty="0" err="1"/>
              <a:t>común</a:t>
            </a:r>
            <a:endParaRPr lang="en-US" sz="2600" dirty="0"/>
          </a:p>
          <a:p>
            <a:endParaRPr lang="en-GB" sz="2600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8E3E15C-6ED1-843A-3E51-761F34A998C9}"/>
              </a:ext>
            </a:extLst>
          </p:cNvPr>
          <p:cNvSpPr/>
          <p:nvPr/>
        </p:nvSpPr>
        <p:spPr>
          <a:xfrm>
            <a:off x="4953000" y="26797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23234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838D-7301-4803-81D0-DDA5E54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5397"/>
            <a:ext cx="10363200" cy="642938"/>
          </a:xfrm>
        </p:spPr>
        <p:txBody>
          <a:bodyPr>
            <a:noAutofit/>
          </a:bodyPr>
          <a:lstStyle/>
          <a:p>
            <a:r>
              <a:rPr lang="et-EE" sz="4000" dirty="0"/>
              <a:t>3. ¿</a:t>
            </a:r>
            <a:r>
              <a:rPr lang="es-ES" sz="4000" dirty="0"/>
              <a:t>Cómo enseñar a demás miembros de su comunidad?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FD10-2291-4AFA-BAA2-4EF5E5DD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5351"/>
            <a:ext cx="10363200" cy="3195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Reflexionemos sobre, "qué hacer y qué no hacer" en línea.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n-GB" dirty="0"/>
              <a:t>(</a:t>
            </a:r>
            <a:r>
              <a:rPr lang="es-DO" dirty="0"/>
              <a:t>Discusión</a:t>
            </a:r>
            <a:r>
              <a:rPr lang="et-EE" dirty="0"/>
              <a:t>: </a:t>
            </a:r>
            <a:r>
              <a:rPr lang="en-GB" dirty="0"/>
              <a:t>5 </a:t>
            </a:r>
            <a:r>
              <a:rPr lang="es-DO" dirty="0"/>
              <a:t>minutos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9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02  Fuga de datos brecha de datos (Andmeleke)">
            <a:hlinkClick r:id="" action="ppaction://media"/>
            <a:extLst>
              <a:ext uri="{FF2B5EF4-FFF2-40B4-BE49-F238E27FC236}">
                <a16:creationId xmlns:a16="http://schemas.microsoft.com/office/drawing/2014/main" id="{C9E38A9A-90F8-7575-4885-7B38ABEC90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9514" y="165100"/>
            <a:ext cx="917097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478A-C77D-A65C-21D7-09EFC490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O" dirty="0"/>
              <a:t>¿Qué orden darías a esto?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962B-449A-4850-B81D-E2B336189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contraseñas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lugares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Actualizar</a:t>
            </a:r>
            <a:r>
              <a:rPr lang="en-US" dirty="0"/>
              <a:t> </a:t>
            </a:r>
            <a:r>
              <a:rPr lang="en-US" dirty="0" err="1"/>
              <a:t>dispositivos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Copia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 de sus </a:t>
            </a:r>
            <a:r>
              <a:rPr lang="en-US" dirty="0" err="1"/>
              <a:t>datos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Reconocer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phishing.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Evite </a:t>
            </a:r>
            <a:r>
              <a:rPr lang="en-US" dirty="0" err="1"/>
              <a:t>archivos</a:t>
            </a:r>
            <a:r>
              <a:rPr lang="en-US" dirty="0"/>
              <a:t> </a:t>
            </a:r>
            <a:r>
              <a:rPr lang="en-US" dirty="0" err="1"/>
              <a:t>adjuntos</a:t>
            </a:r>
            <a:r>
              <a:rPr lang="en-US" dirty="0"/>
              <a:t> </a:t>
            </a:r>
            <a:r>
              <a:rPr lang="en-US" dirty="0" err="1"/>
              <a:t>sospechosos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Evitar</a:t>
            </a:r>
            <a:r>
              <a:rPr lang="en-US" dirty="0"/>
              <a:t> </a:t>
            </a:r>
            <a:r>
              <a:rPr lang="en-US" dirty="0" err="1"/>
              <a:t>contenidos</a:t>
            </a:r>
            <a:r>
              <a:rPr lang="en-US" dirty="0"/>
              <a:t> </a:t>
            </a:r>
            <a:r>
              <a:rPr lang="en-US" dirty="0" err="1"/>
              <a:t>ilegales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Reportar</a:t>
            </a:r>
            <a:r>
              <a:rPr lang="en-US" dirty="0"/>
              <a:t> </a:t>
            </a:r>
            <a:r>
              <a:rPr lang="en-US" dirty="0" err="1"/>
              <a:t>contenido</a:t>
            </a:r>
            <a:r>
              <a:rPr lang="en-US" dirty="0"/>
              <a:t> </a:t>
            </a:r>
            <a:r>
              <a:rPr lang="en-US" dirty="0" err="1"/>
              <a:t>malicioso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Sea </a:t>
            </a:r>
            <a:r>
              <a:rPr lang="en-US" dirty="0" err="1"/>
              <a:t>amable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demás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Sea </a:t>
            </a:r>
            <a:r>
              <a:rPr lang="en-US" dirty="0" err="1"/>
              <a:t>consciente</a:t>
            </a:r>
            <a:r>
              <a:rPr lang="en-US" dirty="0"/>
              <a:t> de 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comparte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Ayuda</a:t>
            </a:r>
            <a:r>
              <a:rPr lang="en-US" dirty="0"/>
              <a:t> a </a:t>
            </a:r>
            <a:r>
              <a:rPr lang="en-US" dirty="0" err="1"/>
              <a:t>otros</a:t>
            </a:r>
            <a:r>
              <a:rPr lang="en-US" dirty="0"/>
              <a:t> a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seguros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DO" dirty="0"/>
          </a:p>
        </p:txBody>
      </p:sp>
    </p:spTree>
    <p:extLst>
      <p:ext uri="{BB962C8B-B14F-4D97-AF65-F5344CB8AC3E}">
        <p14:creationId xmlns:p14="http://schemas.microsoft.com/office/powerpoint/2010/main" val="263430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A54E-A7FD-4098-8C8F-7DF5EDAE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Resumen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D5A2B-93F9-4E23-900E-66435FE0F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00"/>
            <a:ext cx="10363200" cy="4038601"/>
          </a:xfrm>
        </p:spPr>
        <p:txBody>
          <a:bodyPr>
            <a:normAutofit fontScale="62500" lnSpcReduction="20000"/>
          </a:bodyPr>
          <a:lstStyle/>
          <a:p>
            <a:r>
              <a:rPr lang="es-ES" sz="3500" dirty="0"/>
              <a:t>Hay amenazas por toda la web</a:t>
            </a:r>
          </a:p>
          <a:p>
            <a:r>
              <a:rPr lang="es-ES" sz="3500" dirty="0"/>
              <a:t>Las prácticas de higiene cibernética dificultan que los atacantes lleguen a usted</a:t>
            </a:r>
          </a:p>
          <a:p>
            <a:r>
              <a:rPr lang="es-ES" sz="3500" dirty="0"/>
              <a:t>Las prácticas de higiene cibernética ayudan mucho pero no son perfectas</a:t>
            </a:r>
          </a:p>
          <a:p>
            <a:r>
              <a:rPr lang="es-ES" sz="3500" dirty="0"/>
              <a:t>Tienes que saber minimizar el riesgo por usted mismo:</a:t>
            </a:r>
            <a:endParaRPr lang="et-EE" sz="3500" dirty="0"/>
          </a:p>
          <a:p>
            <a:pPr lvl="1"/>
            <a:r>
              <a:rPr lang="es-ES" sz="3500" dirty="0"/>
              <a:t>Probablemente caigas en una estafa algún día.</a:t>
            </a:r>
          </a:p>
          <a:p>
            <a:pPr lvl="1"/>
            <a:r>
              <a:rPr lang="es-ES" sz="3500" dirty="0"/>
              <a:t>Probablemente compartirá fotos íntimas de usted mismo en línea.</a:t>
            </a:r>
          </a:p>
          <a:p>
            <a:pPr lvl="1"/>
            <a:r>
              <a:rPr lang="es-ES" sz="3500" dirty="0"/>
              <a:t>Probablemente cometerá errores (en el trabajo manejando datos, en casa, donde sea)</a:t>
            </a:r>
          </a:p>
          <a:p>
            <a:pPr lvl="1"/>
            <a:endParaRPr lang="et-EE" dirty="0"/>
          </a:p>
          <a:p>
            <a:r>
              <a:rPr lang="es-ES" sz="3500" dirty="0"/>
              <a:t>Hay personas e instituciones que pueden ayudar</a:t>
            </a:r>
          </a:p>
          <a:p>
            <a:r>
              <a:rPr lang="es-ES" sz="3500" dirty="0"/>
              <a:t>También puedes ayudar a muchas personas si conoces la higiene cibernética básica.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9452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26A888E-1417-4280-BD96-0BA8CEFD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02" y="5745162"/>
            <a:ext cx="7082498" cy="1362075"/>
          </a:xfrm>
        </p:spPr>
        <p:txBody>
          <a:bodyPr/>
          <a:lstStyle/>
          <a:p>
            <a:r>
              <a:rPr lang="en-GB" dirty="0" err="1">
                <a:solidFill>
                  <a:srgbClr val="002060"/>
                </a:solidFill>
                <a:latin typeface="Abadi" panose="020B0604020202020204" charset="0"/>
              </a:rPr>
              <a:t>conclusiones</a:t>
            </a:r>
            <a:endParaRPr lang="en-GB" dirty="0">
              <a:solidFill>
                <a:srgbClr val="002060"/>
              </a:solidFill>
              <a:latin typeface="Abadi" panose="020B0604020202020204" charset="0"/>
            </a:endParaRPr>
          </a:p>
        </p:txBody>
      </p:sp>
      <p:pic>
        <p:nvPicPr>
          <p:cNvPr id="3" name="Online Media 2" descr="03 Ataque de denegación de servicio (Teenustõkestus)">
            <a:hlinkClick r:id="" action="ppaction://media"/>
            <a:extLst>
              <a:ext uri="{FF2B5EF4-FFF2-40B4-BE49-F238E27FC236}">
                <a16:creationId xmlns:a16="http://schemas.microsoft.com/office/drawing/2014/main" id="{71AF0FE9-7837-6EC7-997B-B8C0DC9315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4502" y="88900"/>
            <a:ext cx="10002655" cy="565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AB7727-3CE0-CE2F-5C97-2B1DAF324B30}"/>
              </a:ext>
            </a:extLst>
          </p:cNvPr>
          <p:cNvSpPr txBox="1"/>
          <p:nvPr/>
        </p:nvSpPr>
        <p:spPr>
          <a:xfrm>
            <a:off x="7467600" y="5880100"/>
            <a:ext cx="58356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https://youtu.be/qw50bV0EWlQ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6200" y="-205810"/>
            <a:ext cx="6511493" cy="6632010"/>
            <a:chOff x="0" y="0"/>
            <a:chExt cx="8681991" cy="884268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92495" y="2955695"/>
              <a:ext cx="3604506" cy="29556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384990" y="0"/>
              <a:ext cx="3604506" cy="295569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0857"/>
              <a:ext cx="3604506" cy="295569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384990" y="5886986"/>
              <a:ext cx="3604506" cy="295569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5885189"/>
              <a:ext cx="3604506" cy="29556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5187243" y="23059"/>
              <a:ext cx="3384990" cy="293129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3494748" y="2955695"/>
              <a:ext cx="3384990" cy="293129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077485" y="2955695"/>
              <a:ext cx="3604506" cy="29556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1802253" y="5900533"/>
              <a:ext cx="3384990" cy="293129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077485" y="2955695"/>
              <a:ext cx="3604506" cy="29556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1802253" y="23059"/>
              <a:ext cx="3384990" cy="293129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10800000">
              <a:off x="3494748" y="2955695"/>
              <a:ext cx="3384990" cy="293129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5187243" y="5900533"/>
              <a:ext cx="3384990" cy="293129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74750" y="5377226"/>
            <a:ext cx="821365" cy="80185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419040" y="5103035"/>
            <a:ext cx="7554122" cy="72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150759"/>
                </a:solidFill>
                <a:latin typeface="Abadi" panose="020B0604020104020204" pitchFamily="34" charset="0"/>
              </a:rPr>
              <a:t>www.cyber4dev.eu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8304" y="5377226"/>
            <a:ext cx="879046" cy="8184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A8C59C7-A193-F3D1-A503-CC7FB3807150}"/>
              </a:ext>
            </a:extLst>
          </p:cNvPr>
          <p:cNvSpPr txBox="1"/>
          <p:nvPr/>
        </p:nvSpPr>
        <p:spPr>
          <a:xfrm>
            <a:off x="456825" y="1806450"/>
            <a:ext cx="80908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A4A6A"/>
                </a:solidFill>
                <a:latin typeface="Abadi" panose="020B0604020104020204" pitchFamily="34" charset="0"/>
              </a:rPr>
              <a:t>MUCHAS GRACIAS!! </a:t>
            </a:r>
          </a:p>
          <a:p>
            <a:endParaRPr lang="en-US" sz="2800" dirty="0">
              <a:solidFill>
                <a:srgbClr val="3A4A6A"/>
              </a:solidFill>
              <a:latin typeface="Abadi" panose="020B0604020104020204" pitchFamily="34" charset="0"/>
            </a:endParaRPr>
          </a:p>
          <a:p>
            <a:endParaRPr lang="en-US" sz="2800" dirty="0">
              <a:solidFill>
                <a:srgbClr val="3A4A6A"/>
              </a:solidFill>
              <a:latin typeface="Abadi" panose="020B0604020104020204" pitchFamily="34" charset="0"/>
            </a:endParaRPr>
          </a:p>
          <a:p>
            <a:r>
              <a:rPr lang="en-US" sz="2800" dirty="0">
                <a:solidFill>
                  <a:srgbClr val="3A4A6A"/>
                </a:solidFill>
                <a:latin typeface="Abadi" panose="020B0604020104020204" pitchFamily="34" charset="0"/>
              </a:rPr>
              <a:t>A SER EMBAJADORES DE LA HIGIENE CIBERNÉTICA</a:t>
            </a:r>
            <a:endParaRPr lang="en-DO" sz="2800" dirty="0">
              <a:solidFill>
                <a:srgbClr val="3A4A6A"/>
              </a:solidFill>
              <a:latin typeface="Abadi" panose="020B06040201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5689BB-197C-99D5-BD55-9A61D32531AE}"/>
              </a:ext>
            </a:extLst>
          </p:cNvPr>
          <p:cNvSpPr txBox="1"/>
          <p:nvPr/>
        </p:nvSpPr>
        <p:spPr>
          <a:xfrm>
            <a:off x="2371174" y="5795538"/>
            <a:ext cx="4215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O" sz="2000" dirty="0">
                <a:solidFill>
                  <a:srgbClr val="3A4A6A"/>
                </a:solidFill>
                <a:latin typeface="Abadi" panose="020B0604020104020204" pitchFamily="34" charset="0"/>
              </a:rPr>
              <a:t>Facilitado por: I</a:t>
            </a:r>
            <a:r>
              <a:rPr lang="en-US" sz="2000" dirty="0">
                <a:solidFill>
                  <a:srgbClr val="3A4A6A"/>
                </a:solidFill>
                <a:latin typeface="Abadi" panose="020B0604020104020204" pitchFamily="34" charset="0"/>
              </a:rPr>
              <a:t>n</a:t>
            </a:r>
            <a:r>
              <a:rPr lang="en-DO" sz="2000" dirty="0">
                <a:solidFill>
                  <a:srgbClr val="3A4A6A"/>
                </a:solidFill>
                <a:latin typeface="Abadi" panose="020B0604020104020204" pitchFamily="34" charset="0"/>
              </a:rPr>
              <a:t>g. Lorenzo Martínez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5A5A1-169F-EA6B-D266-C55591790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59708"/>
            <a:ext cx="6979627" cy="2300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128678-00E1-FB9C-A3C0-84C61B166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00" y="774700"/>
            <a:ext cx="4051300" cy="367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4DE37E-08F1-96B6-40CB-091B455C5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22300"/>
            <a:ext cx="6979627" cy="1257300"/>
          </a:xfrm>
          <a:prstGeom prst="rect">
            <a:avLst/>
          </a:prstGeom>
        </p:spPr>
      </p:pic>
      <p:pic>
        <p:nvPicPr>
          <p:cNvPr id="8" name="Graphic 7" descr="Megaphone1 outline">
            <a:extLst>
              <a:ext uri="{FF2B5EF4-FFF2-40B4-BE49-F238E27FC236}">
                <a16:creationId xmlns:a16="http://schemas.microsoft.com/office/drawing/2014/main" id="{AB09A165-13AC-3760-FE7C-9DD4C0DBC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27" y="-125126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65DE1-F8A0-7597-E770-0C951BBDD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527" y="3503617"/>
            <a:ext cx="8952453" cy="230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485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DB45-1622-215A-566C-45E07436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O" dirty="0"/>
              <a:t>Pero, </a:t>
            </a:r>
            <a:r>
              <a:rPr lang="en-US" dirty="0"/>
              <a:t>¿Y </a:t>
            </a:r>
            <a:r>
              <a:rPr lang="en-DO" dirty="0"/>
              <a:t>qué 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D2F57-84F6-A73E-EDB4-73B9E38B4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Higiene</a:t>
            </a:r>
            <a:r>
              <a:rPr lang="en-US" dirty="0"/>
              <a:t> </a:t>
            </a:r>
            <a:r>
              <a:rPr lang="en-US" dirty="0" err="1"/>
              <a:t>Cibernética</a:t>
            </a:r>
            <a:r>
              <a:rPr lang="en-US" dirty="0"/>
              <a:t>, </a:t>
            </a:r>
            <a:r>
              <a:rPr lang="en-US" dirty="0" err="1"/>
              <a:t>trata</a:t>
            </a:r>
            <a:r>
              <a:rPr lang="en-US" dirty="0"/>
              <a:t> de </a:t>
            </a:r>
            <a:r>
              <a:rPr lang="en-US" dirty="0" err="1"/>
              <a:t>aplicar</a:t>
            </a:r>
            <a:r>
              <a:rPr lang="en-US" dirty="0"/>
              <a:t> </a:t>
            </a:r>
            <a:r>
              <a:rPr lang="en-US" dirty="0" err="1"/>
              <a:t>buenas</a:t>
            </a:r>
            <a:r>
              <a:rPr lang="en-US" dirty="0"/>
              <a:t> </a:t>
            </a:r>
            <a:r>
              <a:rPr lang="en-US" dirty="0" err="1"/>
              <a:t>prácticas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 </a:t>
            </a:r>
            <a:r>
              <a:rPr lang="en-US" dirty="0" err="1"/>
              <a:t>cibernética</a:t>
            </a:r>
            <a:r>
              <a:rPr lang="en-US" dirty="0"/>
              <a:t> tanto del hardware, software, </a:t>
            </a:r>
            <a:r>
              <a:rPr lang="en-US" dirty="0" err="1"/>
              <a:t>infraestructura</a:t>
            </a:r>
            <a:r>
              <a:rPr lang="en-US" dirty="0"/>
              <a:t> de TI, y </a:t>
            </a:r>
            <a:r>
              <a:rPr lang="en-US" dirty="0" err="1"/>
              <a:t>desarrollando</a:t>
            </a:r>
            <a:r>
              <a:rPr lang="en-US" dirty="0"/>
              <a:t> </a:t>
            </a:r>
            <a:r>
              <a:rPr lang="en-US" dirty="0" err="1"/>
              <a:t>conciencia</a:t>
            </a:r>
            <a:r>
              <a:rPr lang="en-US" dirty="0"/>
              <a:t> del </a:t>
            </a:r>
            <a:r>
              <a:rPr lang="en-US" dirty="0" err="1"/>
              <a:t>uso</a:t>
            </a:r>
            <a:r>
              <a:rPr lang="en-US" dirty="0"/>
              <a:t>, </a:t>
            </a:r>
            <a:r>
              <a:rPr lang="en-US" dirty="0" err="1"/>
              <a:t>incluso</a:t>
            </a:r>
            <a:r>
              <a:rPr lang="en-US" dirty="0"/>
              <a:t>,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propios</a:t>
            </a:r>
            <a:r>
              <a:rPr lang="en-US" dirty="0"/>
              <a:t> </a:t>
            </a:r>
            <a:r>
              <a:rPr lang="en-US" dirty="0" err="1"/>
              <a:t>dispositivos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empleados</a:t>
            </a:r>
            <a:r>
              <a:rPr lang="en-US" dirty="0"/>
              <a:t>.</a:t>
            </a:r>
            <a:endParaRPr lang="en-DO" dirty="0"/>
          </a:p>
        </p:txBody>
      </p:sp>
    </p:spTree>
    <p:extLst>
      <p:ext uri="{BB962C8B-B14F-4D97-AF65-F5344CB8AC3E}">
        <p14:creationId xmlns:p14="http://schemas.microsoft.com/office/powerpoint/2010/main" val="952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578796-2D9B-19E7-72C8-10111715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8" y="63500"/>
            <a:ext cx="7874003" cy="629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028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84CB-23B1-1146-EDAD-B00005C2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Phishing?</a:t>
            </a:r>
            <a:endParaRPr lang="en-D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0ACB-13E0-F29B-47B5-6CA8786C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DO" dirty="0"/>
              <a:t>Ataque digital que conduce a fraude, robo u otra actividad delictiva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US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En 2021 el 83% de las organizaciones sufrió un ataque de phishing con éxito</a:t>
            </a:r>
            <a:endParaRPr lang="es-US" b="1" dirty="0">
              <a:solidFill>
                <a:srgbClr val="002060"/>
              </a:solidFill>
              <a:latin typeface="+mn-lt"/>
              <a:ea typeface="+mj-ea"/>
              <a:cs typeface="+mj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US" sz="1800" b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US" sz="2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https://youtu.be/wod2gIl5Bmo</a:t>
            </a:r>
            <a:r>
              <a:rPr lang="es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01 Ataque de phishing (Kalastamine)">
            <a:hlinkClick r:id="" action="ppaction://media"/>
            <a:extLst>
              <a:ext uri="{FF2B5EF4-FFF2-40B4-BE49-F238E27FC236}">
                <a16:creationId xmlns:a16="http://schemas.microsoft.com/office/drawing/2014/main" id="{5DA5C057-46EA-8AF0-7A5F-CEAD91324E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2080" y="88900"/>
            <a:ext cx="930584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EC78-AD13-4DA6-B9C2-465CDE09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Amenazas en el Ciberespacio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8CE2E-D46B-4A0D-92E6-BF9141912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DO" dirty="0"/>
              <a:t>A usted personalmente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166142-F076-45E4-9239-8BFB30051E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DO" dirty="0"/>
              <a:t>Cuentas comprometidas que conducen a fraude, robo, spam, etc.</a:t>
            </a:r>
          </a:p>
          <a:p>
            <a:r>
              <a:rPr lang="es-DO" dirty="0"/>
              <a:t>Contenido malicioso (fuga de datos, abuso, etc.)</a:t>
            </a:r>
          </a:p>
          <a:p>
            <a:r>
              <a:rPr lang="es-DO" dirty="0" err="1"/>
              <a:t>Phishing</a:t>
            </a:r>
            <a:r>
              <a:rPr lang="es-DO" dirty="0"/>
              <a:t> que conduce a fraude, robo u otra actividad delictiva </a:t>
            </a:r>
          </a:p>
          <a:p>
            <a:r>
              <a:rPr lang="es-DO" dirty="0"/>
              <a:t>Malware (</a:t>
            </a:r>
            <a:r>
              <a:rPr lang="es-DO" dirty="0" err="1"/>
              <a:t>ransomware</a:t>
            </a:r>
            <a:r>
              <a:rPr lang="es-DO" dirty="0"/>
              <a:t>, </a:t>
            </a:r>
            <a:r>
              <a:rPr lang="es-DO" dirty="0" err="1"/>
              <a:t>keyloggers</a:t>
            </a:r>
            <a:r>
              <a:rPr lang="es-DO" dirty="0"/>
              <a:t>, etc.) </a:t>
            </a:r>
          </a:p>
          <a:p>
            <a:r>
              <a:rPr lang="es-DO" dirty="0"/>
              <a:t>Extorsión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0DF139-8E50-40C7-BF41-AB1CBB51B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7400" y="1535113"/>
            <a:ext cx="4987924" cy="639762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  <a:p>
            <a:r>
              <a:rPr lang="es-DO" sz="4400" dirty="0"/>
              <a:t>Empresas y organizaciones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D5C37A-233C-4D9E-9A62-EB06B4521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4268" y="2174875"/>
            <a:ext cx="4987924" cy="3225781"/>
          </a:xfrm>
        </p:spPr>
        <p:txBody>
          <a:bodyPr>
            <a:normAutofit/>
          </a:bodyPr>
          <a:lstStyle/>
          <a:p>
            <a:pPr marL="285750" indent="-285750"/>
            <a:r>
              <a:rPr lang="es-ES" sz="2200" dirty="0"/>
              <a:t>Fugas de datos (incluyendo espionaje)</a:t>
            </a:r>
          </a:p>
          <a:p>
            <a:pPr marL="285750" indent="-285750"/>
            <a:r>
              <a:rPr lang="es-ES" sz="2200" dirty="0" err="1"/>
              <a:t>Ransomware</a:t>
            </a:r>
            <a:r>
              <a:rPr lang="es-ES" sz="2200" dirty="0"/>
              <a:t> u otro malware</a:t>
            </a:r>
          </a:p>
          <a:p>
            <a:pPr marL="285750" indent="-285750"/>
            <a:r>
              <a:rPr lang="es-ES" sz="2200" dirty="0"/>
              <a:t>Suplantación de identidad</a:t>
            </a:r>
          </a:p>
          <a:p>
            <a:pPr marL="285750" indent="-285750"/>
            <a:r>
              <a:rPr lang="es-ES" sz="2200" dirty="0"/>
              <a:t>Compromiso de correo electrónico comercial u otros tipos de fraude</a:t>
            </a:r>
          </a:p>
          <a:p>
            <a:pPr marL="285750" indent="-285750"/>
            <a:r>
              <a:rPr lang="es-ES" sz="2200" dirty="0"/>
              <a:t>Interrupciones del servicio</a:t>
            </a:r>
          </a:p>
        </p:txBody>
      </p:sp>
    </p:spTree>
    <p:extLst>
      <p:ext uri="{BB962C8B-B14F-4D97-AF65-F5344CB8AC3E}">
        <p14:creationId xmlns:p14="http://schemas.microsoft.com/office/powerpoint/2010/main" val="398952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618382"/>
            <a:ext cx="10398124" cy="799256"/>
          </a:xfrm>
        </p:spPr>
        <p:txBody>
          <a:bodyPr>
            <a:normAutofit/>
          </a:bodyPr>
          <a:lstStyle/>
          <a:p>
            <a:r>
              <a:rPr lang="es-DO" dirty="0"/>
              <a:t>¿De quién necesita usted preocuparse?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9AC46E-28B2-498E-B270-88230D5AD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542" y="1470376"/>
            <a:ext cx="5105400" cy="639762"/>
          </a:xfrm>
        </p:spPr>
        <p:txBody>
          <a:bodyPr/>
          <a:lstStyle/>
          <a:p>
            <a:r>
              <a:rPr lang="en-GB" dirty="0"/>
              <a:t>Personalmente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193FCF-A603-4111-9729-F8A8442C1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542" y="2110138"/>
            <a:ext cx="5105400" cy="3225781"/>
          </a:xfrm>
        </p:spPr>
        <p:txBody>
          <a:bodyPr>
            <a:normAutofit lnSpcReduction="10000"/>
          </a:bodyPr>
          <a:lstStyle/>
          <a:p>
            <a:r>
              <a:rPr lang="es-DO" dirty="0" err="1"/>
              <a:t>Spammers</a:t>
            </a:r>
            <a:r>
              <a:rPr lang="es-DO" dirty="0"/>
              <a:t>, estafadores, etc.</a:t>
            </a:r>
          </a:p>
          <a:p>
            <a:r>
              <a:rPr lang="es-DO" dirty="0"/>
              <a:t>Delincuentes a pequeña escala que buscan dinero rápido</a:t>
            </a:r>
          </a:p>
          <a:p>
            <a:r>
              <a:rPr lang="es-DO" dirty="0"/>
              <a:t>Delincuentes que forman parte de redes más grandes</a:t>
            </a:r>
          </a:p>
          <a:p>
            <a:r>
              <a:rPr lang="es-DO" dirty="0" err="1"/>
              <a:t>Hacktivistas</a:t>
            </a:r>
            <a:r>
              <a:rPr lang="es-DO" dirty="0"/>
              <a:t> (a favor o en contra de una causa en particular)</a:t>
            </a:r>
          </a:p>
          <a:p>
            <a:r>
              <a:rPr lang="es-DO" dirty="0"/>
              <a:t>Personas abusivas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2D5987-1C93-49CA-A28F-0D453B36B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7400" y="1450912"/>
            <a:ext cx="4987924" cy="639762"/>
          </a:xfrm>
        </p:spPr>
        <p:txBody>
          <a:bodyPr/>
          <a:lstStyle/>
          <a:p>
            <a:r>
              <a:rPr lang="es-ES" dirty="0"/>
              <a:t>Como parte de una organización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8E0FB5-BE6F-416F-BF86-FAFF9BE85F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DO" dirty="0"/>
              <a:t>Pequeños </a:t>
            </a:r>
            <a:r>
              <a:rPr lang="es-DO" dirty="0" err="1"/>
              <a:t>spammers</a:t>
            </a:r>
            <a:r>
              <a:rPr lang="es-DO" dirty="0"/>
              <a:t>, estafadores</a:t>
            </a:r>
          </a:p>
          <a:p>
            <a:r>
              <a:rPr lang="es-DO" dirty="0"/>
              <a:t>Pandillas de </a:t>
            </a:r>
            <a:r>
              <a:rPr lang="es-DO" dirty="0" err="1"/>
              <a:t>ransomware</a:t>
            </a:r>
            <a:endParaRPr lang="es-DO" dirty="0"/>
          </a:p>
          <a:p>
            <a:r>
              <a:rPr lang="es-DO" dirty="0"/>
              <a:t>Redes criminales que buscan obtener acceso a sus sistemas (del empleador)</a:t>
            </a:r>
          </a:p>
          <a:p>
            <a:r>
              <a:rPr lang="es-DO" dirty="0" err="1"/>
              <a:t>Hacktivistas</a:t>
            </a:r>
            <a:r>
              <a:rPr lang="es-DO" dirty="0"/>
              <a:t> (en nombre o en contra de una causa particular)</a:t>
            </a:r>
          </a:p>
        </p:txBody>
      </p:sp>
    </p:spTree>
    <p:extLst>
      <p:ext uri="{BB962C8B-B14F-4D97-AF65-F5344CB8AC3E}">
        <p14:creationId xmlns:p14="http://schemas.microsoft.com/office/powerpoint/2010/main" val="2900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7B777ECEE83D408FD24E0F8898E247" ma:contentTypeVersion="16" ma:contentTypeDescription="Crear nuevo documento." ma:contentTypeScope="" ma:versionID="f94527cf305d80e3d820fe54f82744bd">
  <xsd:schema xmlns:xsd="http://www.w3.org/2001/XMLSchema" xmlns:xs="http://www.w3.org/2001/XMLSchema" xmlns:p="http://schemas.microsoft.com/office/2006/metadata/properties" xmlns:ns2="e4cf2323-5496-40f3-920d-6ce9bdc6168e" xmlns:ns3="2dcac036-f159-45f1-bf96-82af28b33675" targetNamespace="http://schemas.microsoft.com/office/2006/metadata/properties" ma:root="true" ma:fieldsID="69c79bc96fbf028b4d95aaa19fbf1bfc" ns2:_="" ns3:_="">
    <xsd:import namespace="e4cf2323-5496-40f3-920d-6ce9bdc6168e"/>
    <xsd:import namespace="2dcac036-f159-45f1-bf96-82af28b33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f2323-5496-40f3-920d-6ce9bdc61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c6963e27-d887-42cf-8331-eb3c4552a8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ac036-f159-45f1-bf96-82af28b33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994c576-5cc9-4aae-b0bb-a47d7ba13c0e}" ma:internalName="TaxCatchAll" ma:showField="CatchAllData" ma:web="2dcac036-f159-45f1-bf96-82af28b33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cac036-f159-45f1-bf96-82af28b33675" xsi:nil="true"/>
    <lcf76f155ced4ddcb4097134ff3c332f xmlns="e4cf2323-5496-40f3-920d-6ce9bdc616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516AC2-3147-4B18-8611-BFDAE4EF6246}"/>
</file>

<file path=customXml/itemProps2.xml><?xml version="1.0" encoding="utf-8"?>
<ds:datastoreItem xmlns:ds="http://schemas.openxmlformats.org/officeDocument/2006/customXml" ds:itemID="{2F38CBF9-3DE1-48FE-803F-1193E5258FFC}"/>
</file>

<file path=customXml/itemProps3.xml><?xml version="1.0" encoding="utf-8"?>
<ds:datastoreItem xmlns:ds="http://schemas.openxmlformats.org/officeDocument/2006/customXml" ds:itemID="{A4AD251F-AB69-482D-BE0E-93AADCD7A505}"/>
</file>

<file path=docProps/app.xml><?xml version="1.0" encoding="utf-8"?>
<Properties xmlns="http://schemas.openxmlformats.org/officeDocument/2006/extended-properties" xmlns:vt="http://schemas.openxmlformats.org/officeDocument/2006/docPropsVTypes">
  <TotalTime>9639</TotalTime>
  <Words>1053</Words>
  <Application>Microsoft Macintosh PowerPoint</Application>
  <PresentationFormat>Custom</PresentationFormat>
  <Paragraphs>146</Paragraphs>
  <Slides>26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Abadi</vt:lpstr>
      <vt:lpstr>Calibri</vt:lpstr>
      <vt:lpstr>Courier New</vt:lpstr>
      <vt:lpstr>Office Theme</vt:lpstr>
      <vt:lpstr>Cyber4Dev – CEDIA - Ecuador</vt:lpstr>
      <vt:lpstr>Introducción</vt:lpstr>
      <vt:lpstr>PowerPoint Presentation</vt:lpstr>
      <vt:lpstr>Pero, ¿Y qué es?</vt:lpstr>
      <vt:lpstr>PowerPoint Presentation</vt:lpstr>
      <vt:lpstr>¿Qué es Phishing?</vt:lpstr>
      <vt:lpstr>PowerPoint Presentation</vt:lpstr>
      <vt:lpstr>Amenazas en el Ciberespacio</vt:lpstr>
      <vt:lpstr>¿De quién necesita usted preocuparse?</vt:lpstr>
      <vt:lpstr>Higiene cibernética: ¿Cómo proteger la organización y nosotros mismos?</vt:lpstr>
      <vt:lpstr>¿Qué es Rasomware?</vt:lpstr>
      <vt:lpstr>PowerPoint Presentation</vt:lpstr>
      <vt:lpstr>Complejidad de una contraseña</vt:lpstr>
      <vt:lpstr>Buenas Contraseñas</vt:lpstr>
      <vt:lpstr> Phishing y reutilización de contraseñas</vt:lpstr>
      <vt:lpstr>DemoStración</vt:lpstr>
      <vt:lpstr>Autodefensa en línea</vt:lpstr>
      <vt:lpstr>Autodefensa en línea</vt:lpstr>
      <vt:lpstr>PowerPoint Presentation</vt:lpstr>
      <vt:lpstr>Principales ataques en redes sociales </vt:lpstr>
      <vt:lpstr>3. ¿Cómo enseñar a demás miembros de su comunidad?</vt:lpstr>
      <vt:lpstr>PowerPoint Presentation</vt:lpstr>
      <vt:lpstr>¿Qué orden darías a esto?</vt:lpstr>
      <vt:lpstr>Resumen</vt:lpstr>
      <vt:lpstr>conclusiones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Cyber4Dev Steering Committee</dc:title>
  <dc:creator>Fiona Coyle</dc:creator>
  <cp:lastModifiedBy>Lorenzo Martínez</cp:lastModifiedBy>
  <cp:revision>130</cp:revision>
  <dcterms:created xsi:type="dcterms:W3CDTF">2006-08-16T00:00:00Z</dcterms:created>
  <dcterms:modified xsi:type="dcterms:W3CDTF">2023-05-18T14:09:11Z</dcterms:modified>
  <dc:identifier>DAD__2enzCc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0x0101007F7B777ECEE83D408FD24E0F8898E247</vt:lpwstr>
  </property>
</Properties>
</file>